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312" r:id="rId6"/>
    <p:sldId id="299" r:id="rId7"/>
    <p:sldId id="260" r:id="rId8"/>
    <p:sldId id="259" r:id="rId9"/>
    <p:sldId id="261" r:id="rId10"/>
    <p:sldId id="346" r:id="rId11"/>
    <p:sldId id="265" r:id="rId12"/>
    <p:sldId id="267" r:id="rId13"/>
    <p:sldId id="270" r:id="rId14"/>
    <p:sldId id="345" r:id="rId15"/>
    <p:sldId id="341" r:id="rId16"/>
    <p:sldId id="342" r:id="rId17"/>
    <p:sldId id="344" r:id="rId18"/>
    <p:sldId id="314" r:id="rId19"/>
    <p:sldId id="271" r:id="rId20"/>
    <p:sldId id="331" r:id="rId21"/>
    <p:sldId id="274" r:id="rId22"/>
    <p:sldId id="273" r:id="rId23"/>
    <p:sldId id="275" r:id="rId24"/>
    <p:sldId id="329" r:id="rId25"/>
    <p:sldId id="348" r:id="rId26"/>
    <p:sldId id="335" r:id="rId27"/>
    <p:sldId id="279" r:id="rId28"/>
    <p:sldId id="327" r:id="rId29"/>
    <p:sldId id="349" r:id="rId30"/>
    <p:sldId id="282" r:id="rId31"/>
    <p:sldId id="281" r:id="rId32"/>
    <p:sldId id="283" r:id="rId33"/>
    <p:sldId id="285" r:id="rId34"/>
    <p:sldId id="287" r:id="rId35"/>
    <p:sldId id="290" r:id="rId36"/>
    <p:sldId id="289" r:id="rId37"/>
    <p:sldId id="317" r:id="rId38"/>
    <p:sldId id="291" r:id="rId39"/>
    <p:sldId id="297" r:id="rId40"/>
  </p:sldIdLst>
  <p:sldSz cx="9144000" cy="6858000" type="screen4x3"/>
  <p:notesSz cx="6858000" cy="9144000"/>
  <p:defaultTextStyle>
    <a:defPPr>
      <a:defRPr lang="en-I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660"/>
  </p:normalViewPr>
  <p:slideViewPr>
    <p:cSldViewPr>
      <p:cViewPr varScale="1">
        <p:scale>
          <a:sx n="108" d="100"/>
          <a:sy n="108" d="100"/>
        </p:scale>
        <p:origin x="169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IE" alt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IE" altLang="en-US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B3130E6-7E11-4D71-949C-046FDDB614EA}" type="slidenum">
              <a:rPr lang="en-IE" altLang="en-US"/>
              <a:pPr/>
              <a:t>‹#›</a:t>
            </a:fld>
            <a:endParaRPr lang="en-IE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34505-E589-4C84-80C0-F7B3D2734AA3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1984630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38200"/>
            <a:ext cx="2057400" cy="5287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38200"/>
            <a:ext cx="6019800" cy="5287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C2E2F-3BF1-4F9F-9706-9B685D5E6F95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42286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F74B46-E178-4089-BF7E-1A8392301309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243092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2C7F8-6FD5-4C87-A0DE-5C815E84556E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2529171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38862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862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230062-4E08-4576-9BE6-1C790B3A93AE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896997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E3BE6-E68B-4BB4-BE84-EDA5E2C31179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337524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6DBCC-1029-4B90-A05F-C029F92BE16D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070342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2A3BA-FAF7-4AAC-A56E-BEE0ED727769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895808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AB8E2-CD93-4619-819B-C0D5079D30C8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284701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E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949C0-2905-49F7-AECC-C1F79113EE1D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823490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38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E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057400"/>
            <a:ext cx="7924800" cy="406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E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endParaRPr lang="en-IE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en-IE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1EECB9C3-E8DB-4D0C-97D0-415DF9E0A863}" type="slidenum">
              <a:rPr lang="en-IE" altLang="en-US"/>
              <a:pPr/>
              <a:t>‹#›</a:t>
            </a:fld>
            <a:endParaRPr lang="en-IE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float.ie/resources/irish-sailing-clubs/royal-st-george-yacht-club" TargetMode="External"/><Relationship Id="rId2" Type="http://schemas.openxmlformats.org/officeDocument/2006/relationships/hyperlink" Target="http://afloat.ie/sail/sailing-classes/drag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Royal St. George Yacht Club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Oscar Sailing Awards </a:t>
            </a: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Laser Masters </a:t>
            </a:r>
            <a:b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World Championships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636912"/>
            <a:ext cx="6593160" cy="3672407"/>
          </a:xfrm>
        </p:spPr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40+ nations</a:t>
            </a:r>
          </a:p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Typically 400 sailors</a:t>
            </a:r>
          </a:p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September 2018</a:t>
            </a:r>
          </a:p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Chilled atmosphere</a:t>
            </a:r>
          </a:p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Some big talk in the bar….</a:t>
            </a:r>
          </a:p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RSGYC Masters out in force.</a:t>
            </a:r>
          </a:p>
        </p:txBody>
      </p:sp>
    </p:spTree>
    <p:extLst>
      <p:ext uri="{BB962C8B-B14F-4D97-AF65-F5344CB8AC3E}">
        <p14:creationId xmlns:p14="http://schemas.microsoft.com/office/powerpoint/2010/main" val="1720633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8229600" cy="1143000"/>
          </a:xfrm>
        </p:spPr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Vice Commodores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Jack Fahy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7"/>
          <a:stretch/>
        </p:blipFill>
        <p:spPr>
          <a:xfrm>
            <a:off x="6084168" y="727348"/>
            <a:ext cx="2647020" cy="2282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3094509"/>
            <a:ext cx="6120680" cy="14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IE" sz="2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I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Irish Topper National Championships.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IE" sz="2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I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Topper Worlds at </a:t>
            </a:r>
            <a:r>
              <a:rPr lang="en-IE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Ballyholme</a:t>
            </a:r>
            <a:r>
              <a:rPr lang="en-I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YC. 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IE" sz="2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rd</a:t>
            </a:r>
            <a:r>
              <a:rPr lang="en-I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Laser Nationals, 4.7 fleet</a:t>
            </a:r>
            <a:endParaRPr lang="en-I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923" y="4221088"/>
            <a:ext cx="3428265" cy="228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49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9888"/>
            <a:ext cx="8229600" cy="1143000"/>
          </a:xfrm>
        </p:spPr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Vice Commodores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Henry Start and Morgan Devine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13646"/>
            <a:ext cx="2794036" cy="1995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8389" y="2708920"/>
            <a:ext cx="4572000" cy="206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2016 has been a very successful year for the RS </a:t>
            </a:r>
            <a:r>
              <a:rPr lang="en-I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Feva</a:t>
            </a: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class, Remains the most popular junior double hander at the club.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IE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Eastern Championships- RSGYC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IE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nationals Championships GSC in 38 boat fleet.</a:t>
            </a:r>
            <a:endParaRPr lang="en-I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002" y="3861048"/>
            <a:ext cx="3184346" cy="213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70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O’Hanlon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Best cruise of 2016</a:t>
            </a:r>
          </a:p>
        </p:txBody>
      </p:sp>
    </p:spTree>
    <p:extLst>
      <p:ext uri="{BB962C8B-B14F-4D97-AF65-F5344CB8AC3E}">
        <p14:creationId xmlns:p14="http://schemas.microsoft.com/office/powerpoint/2010/main" val="632585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O’Hanlon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Alan McMahon</a:t>
            </a:r>
          </a:p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078016" y="867057"/>
            <a:ext cx="3456384" cy="2592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36498" y="39330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dirty="0"/>
              <a:t>.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771245" y="3871500"/>
            <a:ext cx="352643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E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kumimoji="0" lang="en-I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ingle handed Sail from </a:t>
            </a:r>
            <a:r>
              <a:rPr kumimoji="0" lang="en-IE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Galacia</a:t>
            </a:r>
            <a:r>
              <a:rPr kumimoji="0" lang="en-IE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NW Spain</a:t>
            </a:r>
            <a:r>
              <a:rPr kumimoji="0" lang="en-I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across Biscay to Dun Laoghaire non-stop. 660 miles over 6 days. 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903" y="3067507"/>
            <a:ext cx="3744417" cy="28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335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483768" y="1097772"/>
            <a:ext cx="6491789" cy="3285373"/>
            <a:chOff x="857250" y="857250"/>
            <a:chExt cx="10477500" cy="5143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7250" y="857250"/>
              <a:ext cx="10477500" cy="51435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2352368" y="3429000"/>
              <a:ext cx="6696629" cy="11548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9026013" y="3753465"/>
              <a:ext cx="1039761" cy="818535"/>
            </a:xfrm>
            <a:custGeom>
              <a:avLst/>
              <a:gdLst>
                <a:gd name="connsiteX0" fmla="*/ 0 w 1039761"/>
                <a:gd name="connsiteY0" fmla="*/ 818535 h 818535"/>
                <a:gd name="connsiteX1" fmla="*/ 81116 w 1039761"/>
                <a:gd name="connsiteY1" fmla="*/ 789038 h 818535"/>
                <a:gd name="connsiteX2" fmla="*/ 103239 w 1039761"/>
                <a:gd name="connsiteY2" fmla="*/ 781664 h 818535"/>
                <a:gd name="connsiteX3" fmla="*/ 125361 w 1039761"/>
                <a:gd name="connsiteY3" fmla="*/ 774290 h 818535"/>
                <a:gd name="connsiteX4" fmla="*/ 147484 w 1039761"/>
                <a:gd name="connsiteY4" fmla="*/ 759541 h 818535"/>
                <a:gd name="connsiteX5" fmla="*/ 235974 w 1039761"/>
                <a:gd name="connsiteY5" fmla="*/ 759541 h 818535"/>
                <a:gd name="connsiteX6" fmla="*/ 280219 w 1039761"/>
                <a:gd name="connsiteY6" fmla="*/ 752167 h 818535"/>
                <a:gd name="connsiteX7" fmla="*/ 287593 w 1039761"/>
                <a:gd name="connsiteY7" fmla="*/ 730045 h 818535"/>
                <a:gd name="connsiteX8" fmla="*/ 302342 w 1039761"/>
                <a:gd name="connsiteY8" fmla="*/ 707922 h 818535"/>
                <a:gd name="connsiteX9" fmla="*/ 317090 w 1039761"/>
                <a:gd name="connsiteY9" fmla="*/ 663677 h 818535"/>
                <a:gd name="connsiteX10" fmla="*/ 376084 w 1039761"/>
                <a:gd name="connsiteY10" fmla="*/ 619432 h 818535"/>
                <a:gd name="connsiteX11" fmla="*/ 398206 w 1039761"/>
                <a:gd name="connsiteY11" fmla="*/ 604683 h 818535"/>
                <a:gd name="connsiteX12" fmla="*/ 442452 w 1039761"/>
                <a:gd name="connsiteY12" fmla="*/ 589935 h 818535"/>
                <a:gd name="connsiteX13" fmla="*/ 479322 w 1039761"/>
                <a:gd name="connsiteY13" fmla="*/ 560438 h 818535"/>
                <a:gd name="connsiteX14" fmla="*/ 501445 w 1039761"/>
                <a:gd name="connsiteY14" fmla="*/ 545690 h 818535"/>
                <a:gd name="connsiteX15" fmla="*/ 530942 w 1039761"/>
                <a:gd name="connsiteY15" fmla="*/ 486696 h 818535"/>
                <a:gd name="connsiteX16" fmla="*/ 553064 w 1039761"/>
                <a:gd name="connsiteY16" fmla="*/ 442451 h 818535"/>
                <a:gd name="connsiteX17" fmla="*/ 560439 w 1039761"/>
                <a:gd name="connsiteY17" fmla="*/ 420329 h 818535"/>
                <a:gd name="connsiteX18" fmla="*/ 582561 w 1039761"/>
                <a:gd name="connsiteY18" fmla="*/ 405580 h 818535"/>
                <a:gd name="connsiteX19" fmla="*/ 619432 w 1039761"/>
                <a:gd name="connsiteY19" fmla="*/ 383458 h 818535"/>
                <a:gd name="connsiteX20" fmla="*/ 648929 w 1039761"/>
                <a:gd name="connsiteY20" fmla="*/ 346587 h 818535"/>
                <a:gd name="connsiteX21" fmla="*/ 656303 w 1039761"/>
                <a:gd name="connsiteY21" fmla="*/ 324464 h 818535"/>
                <a:gd name="connsiteX22" fmla="*/ 678426 w 1039761"/>
                <a:gd name="connsiteY22" fmla="*/ 250722 h 818535"/>
                <a:gd name="connsiteX23" fmla="*/ 700548 w 1039761"/>
                <a:gd name="connsiteY23" fmla="*/ 235974 h 818535"/>
                <a:gd name="connsiteX24" fmla="*/ 715297 w 1039761"/>
                <a:gd name="connsiteY24" fmla="*/ 221225 h 818535"/>
                <a:gd name="connsiteX25" fmla="*/ 759542 w 1039761"/>
                <a:gd name="connsiteY25" fmla="*/ 206477 h 818535"/>
                <a:gd name="connsiteX26" fmla="*/ 803787 w 1039761"/>
                <a:gd name="connsiteY26" fmla="*/ 184354 h 818535"/>
                <a:gd name="connsiteX27" fmla="*/ 848032 w 1039761"/>
                <a:gd name="connsiteY27" fmla="*/ 162232 h 818535"/>
                <a:gd name="connsiteX28" fmla="*/ 892277 w 1039761"/>
                <a:gd name="connsiteY28" fmla="*/ 125361 h 818535"/>
                <a:gd name="connsiteX29" fmla="*/ 936522 w 1039761"/>
                <a:gd name="connsiteY29" fmla="*/ 81116 h 818535"/>
                <a:gd name="connsiteX30" fmla="*/ 951271 w 1039761"/>
                <a:gd name="connsiteY30" fmla="*/ 66367 h 818535"/>
                <a:gd name="connsiteX31" fmla="*/ 973393 w 1039761"/>
                <a:gd name="connsiteY31" fmla="*/ 51619 h 818535"/>
                <a:gd name="connsiteX32" fmla="*/ 988142 w 1039761"/>
                <a:gd name="connsiteY32" fmla="*/ 36870 h 818535"/>
                <a:gd name="connsiteX33" fmla="*/ 1017639 w 1039761"/>
                <a:gd name="connsiteY33" fmla="*/ 14748 h 818535"/>
                <a:gd name="connsiteX34" fmla="*/ 1039761 w 1039761"/>
                <a:gd name="connsiteY34" fmla="*/ 0 h 81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39761" h="818535">
                  <a:moveTo>
                    <a:pt x="0" y="818535"/>
                  </a:moveTo>
                  <a:cubicBezTo>
                    <a:pt x="51298" y="798016"/>
                    <a:pt x="24322" y="807970"/>
                    <a:pt x="81116" y="789038"/>
                  </a:cubicBezTo>
                  <a:lnTo>
                    <a:pt x="103239" y="781664"/>
                  </a:lnTo>
                  <a:lnTo>
                    <a:pt x="125361" y="774290"/>
                  </a:lnTo>
                  <a:cubicBezTo>
                    <a:pt x="132735" y="769374"/>
                    <a:pt x="139557" y="763505"/>
                    <a:pt x="147484" y="759541"/>
                  </a:cubicBezTo>
                  <a:cubicBezTo>
                    <a:pt x="178930" y="743818"/>
                    <a:pt x="195652" y="755061"/>
                    <a:pt x="235974" y="759541"/>
                  </a:cubicBezTo>
                  <a:cubicBezTo>
                    <a:pt x="250722" y="757083"/>
                    <a:pt x="267237" y="759585"/>
                    <a:pt x="280219" y="752167"/>
                  </a:cubicBezTo>
                  <a:cubicBezTo>
                    <a:pt x="286968" y="748311"/>
                    <a:pt x="284117" y="736997"/>
                    <a:pt x="287593" y="730045"/>
                  </a:cubicBezTo>
                  <a:cubicBezTo>
                    <a:pt x="291557" y="722118"/>
                    <a:pt x="297426" y="715296"/>
                    <a:pt x="302342" y="707922"/>
                  </a:cubicBezTo>
                  <a:cubicBezTo>
                    <a:pt x="307258" y="693174"/>
                    <a:pt x="306097" y="674670"/>
                    <a:pt x="317090" y="663677"/>
                  </a:cubicBezTo>
                  <a:cubicBezTo>
                    <a:pt x="363204" y="617563"/>
                    <a:pt x="327158" y="647390"/>
                    <a:pt x="376084" y="619432"/>
                  </a:cubicBezTo>
                  <a:cubicBezTo>
                    <a:pt x="383779" y="615035"/>
                    <a:pt x="390107" y="608282"/>
                    <a:pt x="398206" y="604683"/>
                  </a:cubicBezTo>
                  <a:cubicBezTo>
                    <a:pt x="412412" y="598369"/>
                    <a:pt x="442452" y="589935"/>
                    <a:pt x="442452" y="589935"/>
                  </a:cubicBezTo>
                  <a:cubicBezTo>
                    <a:pt x="510551" y="544536"/>
                    <a:pt x="426777" y="602474"/>
                    <a:pt x="479322" y="560438"/>
                  </a:cubicBezTo>
                  <a:cubicBezTo>
                    <a:pt x="486243" y="554901"/>
                    <a:pt x="494071" y="550606"/>
                    <a:pt x="501445" y="545690"/>
                  </a:cubicBezTo>
                  <a:cubicBezTo>
                    <a:pt x="518392" y="494849"/>
                    <a:pt x="505200" y="512438"/>
                    <a:pt x="530942" y="486696"/>
                  </a:cubicBezTo>
                  <a:cubicBezTo>
                    <a:pt x="549474" y="431099"/>
                    <a:pt x="524477" y="499623"/>
                    <a:pt x="553064" y="442451"/>
                  </a:cubicBezTo>
                  <a:cubicBezTo>
                    <a:pt x="556540" y="435499"/>
                    <a:pt x="555583" y="426399"/>
                    <a:pt x="560439" y="420329"/>
                  </a:cubicBezTo>
                  <a:cubicBezTo>
                    <a:pt x="565975" y="413408"/>
                    <a:pt x="575640" y="411116"/>
                    <a:pt x="582561" y="405580"/>
                  </a:cubicBezTo>
                  <a:cubicBezTo>
                    <a:pt x="611480" y="382445"/>
                    <a:pt x="581018" y="396263"/>
                    <a:pt x="619432" y="383458"/>
                  </a:cubicBezTo>
                  <a:cubicBezTo>
                    <a:pt x="633150" y="369740"/>
                    <a:pt x="639627" y="365191"/>
                    <a:pt x="648929" y="346587"/>
                  </a:cubicBezTo>
                  <a:cubicBezTo>
                    <a:pt x="652405" y="339634"/>
                    <a:pt x="653845" y="331838"/>
                    <a:pt x="656303" y="324464"/>
                  </a:cubicBezTo>
                  <a:cubicBezTo>
                    <a:pt x="660945" y="291971"/>
                    <a:pt x="656068" y="273080"/>
                    <a:pt x="678426" y="250722"/>
                  </a:cubicBezTo>
                  <a:cubicBezTo>
                    <a:pt x="684693" y="244455"/>
                    <a:pt x="693628" y="241510"/>
                    <a:pt x="700548" y="235974"/>
                  </a:cubicBezTo>
                  <a:cubicBezTo>
                    <a:pt x="705977" y="231631"/>
                    <a:pt x="709078" y="224334"/>
                    <a:pt x="715297" y="221225"/>
                  </a:cubicBezTo>
                  <a:cubicBezTo>
                    <a:pt x="729202" y="214273"/>
                    <a:pt x="759542" y="206477"/>
                    <a:pt x="759542" y="206477"/>
                  </a:cubicBezTo>
                  <a:cubicBezTo>
                    <a:pt x="822934" y="164216"/>
                    <a:pt x="742731" y="214882"/>
                    <a:pt x="803787" y="184354"/>
                  </a:cubicBezTo>
                  <a:cubicBezTo>
                    <a:pt x="860963" y="155766"/>
                    <a:pt x="792432" y="180765"/>
                    <a:pt x="848032" y="162232"/>
                  </a:cubicBezTo>
                  <a:cubicBezTo>
                    <a:pt x="901222" y="109042"/>
                    <a:pt x="804630" y="204243"/>
                    <a:pt x="892277" y="125361"/>
                  </a:cubicBezTo>
                  <a:cubicBezTo>
                    <a:pt x="907780" y="111408"/>
                    <a:pt x="921774" y="95864"/>
                    <a:pt x="936522" y="81116"/>
                  </a:cubicBezTo>
                  <a:cubicBezTo>
                    <a:pt x="941438" y="76200"/>
                    <a:pt x="945486" y="70224"/>
                    <a:pt x="951271" y="66367"/>
                  </a:cubicBezTo>
                  <a:cubicBezTo>
                    <a:pt x="958645" y="61451"/>
                    <a:pt x="966473" y="57155"/>
                    <a:pt x="973393" y="51619"/>
                  </a:cubicBezTo>
                  <a:cubicBezTo>
                    <a:pt x="978822" y="47276"/>
                    <a:pt x="982801" y="41321"/>
                    <a:pt x="988142" y="36870"/>
                  </a:cubicBezTo>
                  <a:cubicBezTo>
                    <a:pt x="997584" y="29002"/>
                    <a:pt x="1007638" y="21891"/>
                    <a:pt x="1017639" y="14748"/>
                  </a:cubicBezTo>
                  <a:cubicBezTo>
                    <a:pt x="1024851" y="9597"/>
                    <a:pt x="1039761" y="0"/>
                    <a:pt x="1039761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9770806" y="2905432"/>
              <a:ext cx="812025" cy="840658"/>
            </a:xfrm>
            <a:custGeom>
              <a:avLst/>
              <a:gdLst>
                <a:gd name="connsiteX0" fmla="*/ 287594 w 812025"/>
                <a:gd name="connsiteY0" fmla="*/ 840658 h 840658"/>
                <a:gd name="connsiteX1" fmla="*/ 427704 w 812025"/>
                <a:gd name="connsiteY1" fmla="*/ 833284 h 840658"/>
                <a:gd name="connsiteX2" fmla="*/ 449826 w 812025"/>
                <a:gd name="connsiteY2" fmla="*/ 818536 h 840658"/>
                <a:gd name="connsiteX3" fmla="*/ 471949 w 812025"/>
                <a:gd name="connsiteY3" fmla="*/ 811162 h 840658"/>
                <a:gd name="connsiteX4" fmla="*/ 530942 w 812025"/>
                <a:gd name="connsiteY4" fmla="*/ 789039 h 840658"/>
                <a:gd name="connsiteX5" fmla="*/ 553065 w 812025"/>
                <a:gd name="connsiteY5" fmla="*/ 774291 h 840658"/>
                <a:gd name="connsiteX6" fmla="*/ 612059 w 812025"/>
                <a:gd name="connsiteY6" fmla="*/ 744794 h 840658"/>
                <a:gd name="connsiteX7" fmla="*/ 700549 w 812025"/>
                <a:gd name="connsiteY7" fmla="*/ 663678 h 840658"/>
                <a:gd name="connsiteX8" fmla="*/ 722671 w 812025"/>
                <a:gd name="connsiteY8" fmla="*/ 626807 h 840658"/>
                <a:gd name="connsiteX9" fmla="*/ 744794 w 812025"/>
                <a:gd name="connsiteY9" fmla="*/ 604684 h 840658"/>
                <a:gd name="connsiteX10" fmla="*/ 759542 w 812025"/>
                <a:gd name="connsiteY10" fmla="*/ 567813 h 840658"/>
                <a:gd name="connsiteX11" fmla="*/ 781665 w 812025"/>
                <a:gd name="connsiteY11" fmla="*/ 538316 h 840658"/>
                <a:gd name="connsiteX12" fmla="*/ 803788 w 812025"/>
                <a:gd name="connsiteY12" fmla="*/ 486697 h 840658"/>
                <a:gd name="connsiteX13" fmla="*/ 781665 w 812025"/>
                <a:gd name="connsiteY13" fmla="*/ 250723 h 840658"/>
                <a:gd name="connsiteX14" fmla="*/ 759542 w 812025"/>
                <a:gd name="connsiteY14" fmla="*/ 228600 h 840658"/>
                <a:gd name="connsiteX15" fmla="*/ 730046 w 812025"/>
                <a:gd name="connsiteY15" fmla="*/ 184355 h 840658"/>
                <a:gd name="connsiteX16" fmla="*/ 678426 w 812025"/>
                <a:gd name="connsiteY16" fmla="*/ 125362 h 840658"/>
                <a:gd name="connsiteX17" fmla="*/ 663678 w 812025"/>
                <a:gd name="connsiteY17" fmla="*/ 95865 h 840658"/>
                <a:gd name="connsiteX18" fmla="*/ 619433 w 812025"/>
                <a:gd name="connsiteY18" fmla="*/ 73742 h 840658"/>
                <a:gd name="connsiteX19" fmla="*/ 560439 w 812025"/>
                <a:gd name="connsiteY19" fmla="*/ 29497 h 840658"/>
                <a:gd name="connsiteX20" fmla="*/ 530942 w 812025"/>
                <a:gd name="connsiteY20" fmla="*/ 7374 h 840658"/>
                <a:gd name="connsiteX21" fmla="*/ 494071 w 812025"/>
                <a:gd name="connsiteY21" fmla="*/ 0 h 840658"/>
                <a:gd name="connsiteX22" fmla="*/ 294968 w 812025"/>
                <a:gd name="connsiteY22" fmla="*/ 7374 h 840658"/>
                <a:gd name="connsiteX23" fmla="*/ 258097 w 812025"/>
                <a:gd name="connsiteY23" fmla="*/ 22123 h 840658"/>
                <a:gd name="connsiteX24" fmla="*/ 228600 w 812025"/>
                <a:gd name="connsiteY24" fmla="*/ 29497 h 840658"/>
                <a:gd name="connsiteX25" fmla="*/ 140110 w 812025"/>
                <a:gd name="connsiteY25" fmla="*/ 58994 h 840658"/>
                <a:gd name="connsiteX26" fmla="*/ 73742 w 812025"/>
                <a:gd name="connsiteY26" fmla="*/ 81116 h 840658"/>
                <a:gd name="connsiteX27" fmla="*/ 29497 w 812025"/>
                <a:gd name="connsiteY27" fmla="*/ 95865 h 840658"/>
                <a:gd name="connsiteX28" fmla="*/ 0 w 812025"/>
                <a:gd name="connsiteY28" fmla="*/ 103239 h 84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12025" h="840658">
                  <a:moveTo>
                    <a:pt x="287594" y="840658"/>
                  </a:moveTo>
                  <a:cubicBezTo>
                    <a:pt x="334297" y="838200"/>
                    <a:pt x="381365" y="839603"/>
                    <a:pt x="427704" y="833284"/>
                  </a:cubicBezTo>
                  <a:cubicBezTo>
                    <a:pt x="436485" y="832087"/>
                    <a:pt x="441899" y="822499"/>
                    <a:pt x="449826" y="818536"/>
                  </a:cubicBezTo>
                  <a:cubicBezTo>
                    <a:pt x="456779" y="815060"/>
                    <a:pt x="464804" y="814224"/>
                    <a:pt x="471949" y="811162"/>
                  </a:cubicBezTo>
                  <a:cubicBezTo>
                    <a:pt x="525938" y="788024"/>
                    <a:pt x="476558" y="802635"/>
                    <a:pt x="530942" y="789039"/>
                  </a:cubicBezTo>
                  <a:cubicBezTo>
                    <a:pt x="538316" y="784123"/>
                    <a:pt x="545284" y="778535"/>
                    <a:pt x="553065" y="774291"/>
                  </a:cubicBezTo>
                  <a:cubicBezTo>
                    <a:pt x="572366" y="763763"/>
                    <a:pt x="612059" y="744794"/>
                    <a:pt x="612059" y="744794"/>
                  </a:cubicBezTo>
                  <a:cubicBezTo>
                    <a:pt x="674807" y="682045"/>
                    <a:pt x="644676" y="708375"/>
                    <a:pt x="700549" y="663678"/>
                  </a:cubicBezTo>
                  <a:cubicBezTo>
                    <a:pt x="707923" y="651388"/>
                    <a:pt x="714071" y="638273"/>
                    <a:pt x="722671" y="626807"/>
                  </a:cubicBezTo>
                  <a:cubicBezTo>
                    <a:pt x="728928" y="618464"/>
                    <a:pt x="739267" y="613528"/>
                    <a:pt x="744794" y="604684"/>
                  </a:cubicBezTo>
                  <a:cubicBezTo>
                    <a:pt x="751810" y="593459"/>
                    <a:pt x="753114" y="579384"/>
                    <a:pt x="759542" y="567813"/>
                  </a:cubicBezTo>
                  <a:cubicBezTo>
                    <a:pt x="765511" y="557069"/>
                    <a:pt x="775151" y="548738"/>
                    <a:pt x="781665" y="538316"/>
                  </a:cubicBezTo>
                  <a:cubicBezTo>
                    <a:pt x="794681" y="517490"/>
                    <a:pt x="796619" y="508201"/>
                    <a:pt x="803788" y="486697"/>
                  </a:cubicBezTo>
                  <a:cubicBezTo>
                    <a:pt x="800825" y="400787"/>
                    <a:pt x="835392" y="315195"/>
                    <a:pt x="781665" y="250723"/>
                  </a:cubicBezTo>
                  <a:cubicBezTo>
                    <a:pt x="774989" y="242711"/>
                    <a:pt x="766916" y="235974"/>
                    <a:pt x="759542" y="228600"/>
                  </a:cubicBezTo>
                  <a:cubicBezTo>
                    <a:pt x="745440" y="186293"/>
                    <a:pt x="762267" y="225782"/>
                    <a:pt x="730046" y="184355"/>
                  </a:cubicBezTo>
                  <a:cubicBezTo>
                    <a:pt x="683723" y="124796"/>
                    <a:pt x="721252" y="153912"/>
                    <a:pt x="678426" y="125362"/>
                  </a:cubicBezTo>
                  <a:cubicBezTo>
                    <a:pt x="673510" y="115530"/>
                    <a:pt x="670715" y="104310"/>
                    <a:pt x="663678" y="95865"/>
                  </a:cubicBezTo>
                  <a:cubicBezTo>
                    <a:pt x="652681" y="82669"/>
                    <a:pt x="634533" y="78775"/>
                    <a:pt x="619433" y="73742"/>
                  </a:cubicBezTo>
                  <a:cubicBezTo>
                    <a:pt x="564480" y="18789"/>
                    <a:pt x="616352" y="64443"/>
                    <a:pt x="560439" y="29497"/>
                  </a:cubicBezTo>
                  <a:cubicBezTo>
                    <a:pt x="550017" y="22983"/>
                    <a:pt x="542173" y="12366"/>
                    <a:pt x="530942" y="7374"/>
                  </a:cubicBezTo>
                  <a:cubicBezTo>
                    <a:pt x="519489" y="2284"/>
                    <a:pt x="506361" y="2458"/>
                    <a:pt x="494071" y="0"/>
                  </a:cubicBezTo>
                  <a:cubicBezTo>
                    <a:pt x="427703" y="2458"/>
                    <a:pt x="361091" y="1175"/>
                    <a:pt x="294968" y="7374"/>
                  </a:cubicBezTo>
                  <a:cubicBezTo>
                    <a:pt x="281789" y="8610"/>
                    <a:pt x="270655" y="17937"/>
                    <a:pt x="258097" y="22123"/>
                  </a:cubicBezTo>
                  <a:cubicBezTo>
                    <a:pt x="248482" y="25328"/>
                    <a:pt x="238432" y="27039"/>
                    <a:pt x="228600" y="29497"/>
                  </a:cubicBezTo>
                  <a:cubicBezTo>
                    <a:pt x="162090" y="62752"/>
                    <a:pt x="244589" y="24168"/>
                    <a:pt x="140110" y="58994"/>
                  </a:cubicBezTo>
                  <a:lnTo>
                    <a:pt x="73742" y="81116"/>
                  </a:lnTo>
                  <a:lnTo>
                    <a:pt x="29497" y="95865"/>
                  </a:lnTo>
                  <a:cubicBezTo>
                    <a:pt x="5042" y="104016"/>
                    <a:pt x="15148" y="103239"/>
                    <a:pt x="0" y="10323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8088982" y="2234381"/>
              <a:ext cx="1513453" cy="1143000"/>
            </a:xfrm>
            <a:custGeom>
              <a:avLst/>
              <a:gdLst>
                <a:gd name="connsiteX0" fmla="*/ 1504844 w 1513453"/>
                <a:gd name="connsiteY0" fmla="*/ 811161 h 1143000"/>
                <a:gd name="connsiteX1" fmla="*/ 1497470 w 1513453"/>
                <a:gd name="connsiteY1" fmla="*/ 494071 h 1143000"/>
                <a:gd name="connsiteX2" fmla="*/ 1445850 w 1513453"/>
                <a:gd name="connsiteY2" fmla="*/ 420329 h 1143000"/>
                <a:gd name="connsiteX3" fmla="*/ 1357360 w 1513453"/>
                <a:gd name="connsiteY3" fmla="*/ 317090 h 1143000"/>
                <a:gd name="connsiteX4" fmla="*/ 1268870 w 1513453"/>
                <a:gd name="connsiteY4" fmla="*/ 235974 h 1143000"/>
                <a:gd name="connsiteX5" fmla="*/ 1195128 w 1513453"/>
                <a:gd name="connsiteY5" fmla="*/ 169606 h 1143000"/>
                <a:gd name="connsiteX6" fmla="*/ 1158257 w 1513453"/>
                <a:gd name="connsiteY6" fmla="*/ 147484 h 1143000"/>
                <a:gd name="connsiteX7" fmla="*/ 1047644 w 1513453"/>
                <a:gd name="connsiteY7" fmla="*/ 81116 h 1143000"/>
                <a:gd name="connsiteX8" fmla="*/ 981276 w 1513453"/>
                <a:gd name="connsiteY8" fmla="*/ 58993 h 1143000"/>
                <a:gd name="connsiteX9" fmla="*/ 944405 w 1513453"/>
                <a:gd name="connsiteY9" fmla="*/ 44245 h 1143000"/>
                <a:gd name="connsiteX10" fmla="*/ 914908 w 1513453"/>
                <a:gd name="connsiteY10" fmla="*/ 29496 h 1143000"/>
                <a:gd name="connsiteX11" fmla="*/ 863289 w 1513453"/>
                <a:gd name="connsiteY11" fmla="*/ 22122 h 1143000"/>
                <a:gd name="connsiteX12" fmla="*/ 826418 w 1513453"/>
                <a:gd name="connsiteY12" fmla="*/ 14748 h 1143000"/>
                <a:gd name="connsiteX13" fmla="*/ 737928 w 1513453"/>
                <a:gd name="connsiteY13" fmla="*/ 0 h 1143000"/>
                <a:gd name="connsiteX14" fmla="*/ 369218 w 1513453"/>
                <a:gd name="connsiteY14" fmla="*/ 14748 h 1143000"/>
                <a:gd name="connsiteX15" fmla="*/ 310224 w 1513453"/>
                <a:gd name="connsiteY15" fmla="*/ 36871 h 1143000"/>
                <a:gd name="connsiteX16" fmla="*/ 280728 w 1513453"/>
                <a:gd name="connsiteY16" fmla="*/ 44245 h 1143000"/>
                <a:gd name="connsiteX17" fmla="*/ 258605 w 1513453"/>
                <a:gd name="connsiteY17" fmla="*/ 51619 h 1143000"/>
                <a:gd name="connsiteX18" fmla="*/ 236483 w 1513453"/>
                <a:gd name="connsiteY18" fmla="*/ 73742 h 1143000"/>
                <a:gd name="connsiteX19" fmla="*/ 206986 w 1513453"/>
                <a:gd name="connsiteY19" fmla="*/ 88490 h 1143000"/>
                <a:gd name="connsiteX20" fmla="*/ 192237 w 1513453"/>
                <a:gd name="connsiteY20" fmla="*/ 103238 h 1143000"/>
                <a:gd name="connsiteX21" fmla="*/ 162741 w 1513453"/>
                <a:gd name="connsiteY21" fmla="*/ 125361 h 1143000"/>
                <a:gd name="connsiteX22" fmla="*/ 140618 w 1513453"/>
                <a:gd name="connsiteY22" fmla="*/ 154858 h 1143000"/>
                <a:gd name="connsiteX23" fmla="*/ 118495 w 1513453"/>
                <a:gd name="connsiteY23" fmla="*/ 176980 h 1143000"/>
                <a:gd name="connsiteX24" fmla="*/ 103747 w 1513453"/>
                <a:gd name="connsiteY24" fmla="*/ 206477 h 1143000"/>
                <a:gd name="connsiteX25" fmla="*/ 81624 w 1513453"/>
                <a:gd name="connsiteY25" fmla="*/ 228600 h 1143000"/>
                <a:gd name="connsiteX26" fmla="*/ 59502 w 1513453"/>
                <a:gd name="connsiteY26" fmla="*/ 258096 h 1143000"/>
                <a:gd name="connsiteX27" fmla="*/ 37379 w 1513453"/>
                <a:gd name="connsiteY27" fmla="*/ 302342 h 1143000"/>
                <a:gd name="connsiteX28" fmla="*/ 15257 w 1513453"/>
                <a:gd name="connsiteY28" fmla="*/ 361335 h 1143000"/>
                <a:gd name="connsiteX29" fmla="*/ 508 w 1513453"/>
                <a:gd name="connsiteY29" fmla="*/ 449825 h 1143000"/>
                <a:gd name="connsiteX30" fmla="*/ 15257 w 1513453"/>
                <a:gd name="connsiteY30" fmla="*/ 774290 h 1143000"/>
                <a:gd name="connsiteX31" fmla="*/ 22631 w 1513453"/>
                <a:gd name="connsiteY31" fmla="*/ 803787 h 1143000"/>
                <a:gd name="connsiteX32" fmla="*/ 30005 w 1513453"/>
                <a:gd name="connsiteY32" fmla="*/ 840658 h 1143000"/>
                <a:gd name="connsiteX33" fmla="*/ 37379 w 1513453"/>
                <a:gd name="connsiteY33" fmla="*/ 862780 h 1143000"/>
                <a:gd name="connsiteX34" fmla="*/ 44753 w 1513453"/>
                <a:gd name="connsiteY34" fmla="*/ 892277 h 1143000"/>
                <a:gd name="connsiteX35" fmla="*/ 59502 w 1513453"/>
                <a:gd name="connsiteY35" fmla="*/ 914400 h 1143000"/>
                <a:gd name="connsiteX36" fmla="*/ 88999 w 1513453"/>
                <a:gd name="connsiteY36" fmla="*/ 1002890 h 1143000"/>
                <a:gd name="connsiteX37" fmla="*/ 103747 w 1513453"/>
                <a:gd name="connsiteY37" fmla="*/ 1047135 h 1143000"/>
                <a:gd name="connsiteX38" fmla="*/ 118495 w 1513453"/>
                <a:gd name="connsiteY38" fmla="*/ 1061884 h 1143000"/>
                <a:gd name="connsiteX39" fmla="*/ 147992 w 1513453"/>
                <a:gd name="connsiteY39" fmla="*/ 1106129 h 1143000"/>
                <a:gd name="connsiteX40" fmla="*/ 162741 w 1513453"/>
                <a:gd name="connsiteY40" fmla="*/ 1120877 h 1143000"/>
                <a:gd name="connsiteX41" fmla="*/ 170115 w 1513453"/>
                <a:gd name="connsiteY41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13453" h="1143000">
                  <a:moveTo>
                    <a:pt x="1504844" y="811161"/>
                  </a:moveTo>
                  <a:cubicBezTo>
                    <a:pt x="1515783" y="668956"/>
                    <a:pt x="1519201" y="684212"/>
                    <a:pt x="1497470" y="494071"/>
                  </a:cubicBezTo>
                  <a:cubicBezTo>
                    <a:pt x="1492117" y="447236"/>
                    <a:pt x="1471267" y="458454"/>
                    <a:pt x="1445850" y="420329"/>
                  </a:cubicBezTo>
                  <a:cubicBezTo>
                    <a:pt x="1370536" y="307359"/>
                    <a:pt x="1476568" y="460138"/>
                    <a:pt x="1357360" y="317090"/>
                  </a:cubicBezTo>
                  <a:cubicBezTo>
                    <a:pt x="1290340" y="236666"/>
                    <a:pt x="1354408" y="305960"/>
                    <a:pt x="1268870" y="235974"/>
                  </a:cubicBezTo>
                  <a:cubicBezTo>
                    <a:pt x="1186078" y="168235"/>
                    <a:pt x="1304894" y="249435"/>
                    <a:pt x="1195128" y="169606"/>
                  </a:cubicBezTo>
                  <a:cubicBezTo>
                    <a:pt x="1183537" y="161176"/>
                    <a:pt x="1170411" y="155080"/>
                    <a:pt x="1158257" y="147484"/>
                  </a:cubicBezTo>
                  <a:cubicBezTo>
                    <a:pt x="1114333" y="120031"/>
                    <a:pt x="1089869" y="99883"/>
                    <a:pt x="1047644" y="81116"/>
                  </a:cubicBezTo>
                  <a:cubicBezTo>
                    <a:pt x="978398" y="50340"/>
                    <a:pt x="1041198" y="78966"/>
                    <a:pt x="981276" y="58993"/>
                  </a:cubicBezTo>
                  <a:cubicBezTo>
                    <a:pt x="968718" y="54807"/>
                    <a:pt x="956501" y="49621"/>
                    <a:pt x="944405" y="44245"/>
                  </a:cubicBezTo>
                  <a:cubicBezTo>
                    <a:pt x="934360" y="39780"/>
                    <a:pt x="925514" y="32388"/>
                    <a:pt x="914908" y="29496"/>
                  </a:cubicBezTo>
                  <a:cubicBezTo>
                    <a:pt x="898139" y="24923"/>
                    <a:pt x="880434" y="24979"/>
                    <a:pt x="863289" y="22122"/>
                  </a:cubicBezTo>
                  <a:cubicBezTo>
                    <a:pt x="850926" y="20062"/>
                    <a:pt x="838781" y="16808"/>
                    <a:pt x="826418" y="14748"/>
                  </a:cubicBezTo>
                  <a:cubicBezTo>
                    <a:pt x="716658" y="-3545"/>
                    <a:pt x="824822" y="17378"/>
                    <a:pt x="737928" y="0"/>
                  </a:cubicBezTo>
                  <a:lnTo>
                    <a:pt x="369218" y="14748"/>
                  </a:lnTo>
                  <a:cubicBezTo>
                    <a:pt x="339589" y="16394"/>
                    <a:pt x="337362" y="26694"/>
                    <a:pt x="310224" y="36871"/>
                  </a:cubicBezTo>
                  <a:cubicBezTo>
                    <a:pt x="300735" y="40430"/>
                    <a:pt x="290473" y="41461"/>
                    <a:pt x="280728" y="44245"/>
                  </a:cubicBezTo>
                  <a:cubicBezTo>
                    <a:pt x="273254" y="46380"/>
                    <a:pt x="265979" y="49161"/>
                    <a:pt x="258605" y="51619"/>
                  </a:cubicBezTo>
                  <a:cubicBezTo>
                    <a:pt x="251231" y="58993"/>
                    <a:pt x="244969" y="67680"/>
                    <a:pt x="236483" y="73742"/>
                  </a:cubicBezTo>
                  <a:cubicBezTo>
                    <a:pt x="227538" y="80131"/>
                    <a:pt x="216133" y="82392"/>
                    <a:pt x="206986" y="88490"/>
                  </a:cubicBezTo>
                  <a:cubicBezTo>
                    <a:pt x="201201" y="92346"/>
                    <a:pt x="197578" y="98787"/>
                    <a:pt x="192237" y="103238"/>
                  </a:cubicBezTo>
                  <a:cubicBezTo>
                    <a:pt x="182795" y="111106"/>
                    <a:pt x="171431" y="116670"/>
                    <a:pt x="162741" y="125361"/>
                  </a:cubicBezTo>
                  <a:cubicBezTo>
                    <a:pt x="154050" y="134052"/>
                    <a:pt x="148617" y="145526"/>
                    <a:pt x="140618" y="154858"/>
                  </a:cubicBezTo>
                  <a:cubicBezTo>
                    <a:pt x="133831" y="162776"/>
                    <a:pt x="125869" y="169606"/>
                    <a:pt x="118495" y="176980"/>
                  </a:cubicBezTo>
                  <a:cubicBezTo>
                    <a:pt x="113579" y="186812"/>
                    <a:pt x="110136" y="197532"/>
                    <a:pt x="103747" y="206477"/>
                  </a:cubicBezTo>
                  <a:cubicBezTo>
                    <a:pt x="97685" y="214963"/>
                    <a:pt x="88411" y="220682"/>
                    <a:pt x="81624" y="228600"/>
                  </a:cubicBezTo>
                  <a:cubicBezTo>
                    <a:pt x="73626" y="237931"/>
                    <a:pt x="66876" y="248264"/>
                    <a:pt x="59502" y="258096"/>
                  </a:cubicBezTo>
                  <a:cubicBezTo>
                    <a:pt x="40967" y="313702"/>
                    <a:pt x="65970" y="245161"/>
                    <a:pt x="37379" y="302342"/>
                  </a:cubicBezTo>
                  <a:cubicBezTo>
                    <a:pt x="28563" y="319974"/>
                    <a:pt x="21639" y="342190"/>
                    <a:pt x="15257" y="361335"/>
                  </a:cubicBezTo>
                  <a:cubicBezTo>
                    <a:pt x="10341" y="390832"/>
                    <a:pt x="-259" y="419931"/>
                    <a:pt x="508" y="449825"/>
                  </a:cubicBezTo>
                  <a:cubicBezTo>
                    <a:pt x="5301" y="636730"/>
                    <a:pt x="-10544" y="658183"/>
                    <a:pt x="15257" y="774290"/>
                  </a:cubicBezTo>
                  <a:cubicBezTo>
                    <a:pt x="17456" y="784184"/>
                    <a:pt x="20432" y="793893"/>
                    <a:pt x="22631" y="803787"/>
                  </a:cubicBezTo>
                  <a:cubicBezTo>
                    <a:pt x="25350" y="816022"/>
                    <a:pt x="26965" y="828498"/>
                    <a:pt x="30005" y="840658"/>
                  </a:cubicBezTo>
                  <a:cubicBezTo>
                    <a:pt x="31890" y="848199"/>
                    <a:pt x="35244" y="855306"/>
                    <a:pt x="37379" y="862780"/>
                  </a:cubicBezTo>
                  <a:cubicBezTo>
                    <a:pt x="40163" y="872525"/>
                    <a:pt x="40761" y="882962"/>
                    <a:pt x="44753" y="892277"/>
                  </a:cubicBezTo>
                  <a:cubicBezTo>
                    <a:pt x="48244" y="900423"/>
                    <a:pt x="54586" y="907026"/>
                    <a:pt x="59502" y="914400"/>
                  </a:cubicBezTo>
                  <a:lnTo>
                    <a:pt x="88999" y="1002890"/>
                  </a:lnTo>
                  <a:lnTo>
                    <a:pt x="103747" y="1047135"/>
                  </a:lnTo>
                  <a:cubicBezTo>
                    <a:pt x="108663" y="1052051"/>
                    <a:pt x="114324" y="1056322"/>
                    <a:pt x="118495" y="1061884"/>
                  </a:cubicBezTo>
                  <a:cubicBezTo>
                    <a:pt x="129130" y="1076064"/>
                    <a:pt x="135458" y="1093596"/>
                    <a:pt x="147992" y="1106129"/>
                  </a:cubicBezTo>
                  <a:lnTo>
                    <a:pt x="162741" y="1120877"/>
                  </a:lnTo>
                  <a:lnTo>
                    <a:pt x="170115" y="114300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2352368" y="3309673"/>
              <a:ext cx="5827133" cy="11932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" descr="Image result for menai stra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44" y="2740459"/>
            <a:ext cx="3013112" cy="395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4425249"/>
            <a:ext cx="36984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May Bank Holiday weekend</a:t>
            </a:r>
          </a:p>
          <a:p>
            <a:r>
              <a:rPr lang="en-IE" dirty="0"/>
              <a:t>Thurs / Fri 29th – Monday May 1st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Dun Laoghaire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Caernarfon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MANAI STRAITS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Beaumaris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Holyhead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Dun Laoghaire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644" y="1098012"/>
            <a:ext cx="20072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200" dirty="0" err="1"/>
              <a:t>Anglesea</a:t>
            </a:r>
            <a:r>
              <a:rPr lang="en-IE" sz="3200" dirty="0"/>
              <a:t> </a:t>
            </a:r>
          </a:p>
          <a:p>
            <a:r>
              <a:rPr lang="en-IE" sz="3200" dirty="0"/>
              <a:t>Cruise </a:t>
            </a:r>
          </a:p>
          <a:p>
            <a:r>
              <a:rPr lang="en-IE" sz="3200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706478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384" y="2589797"/>
            <a:ext cx="4790729" cy="3188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51" y="1320099"/>
            <a:ext cx="3895715" cy="29180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76056" y="1484784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Caernarfon Castle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5616" y="508518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Fort </a:t>
            </a:r>
            <a:r>
              <a:rPr lang="en-IE" dirty="0" err="1"/>
              <a:t>Belan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81850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" y="1031143"/>
            <a:ext cx="4840079" cy="2824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411" b="10080"/>
          <a:stretch/>
        </p:blipFill>
        <p:spPr>
          <a:xfrm>
            <a:off x="4355976" y="3212976"/>
            <a:ext cx="4379496" cy="32967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0112" y="1844824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dirty="0"/>
              <a:t>Half-tide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4501433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dirty="0"/>
              <a:t>Low-tide</a:t>
            </a:r>
          </a:p>
        </p:txBody>
      </p:sp>
    </p:spTree>
    <p:extLst>
      <p:ext uri="{BB962C8B-B14F-4D97-AF65-F5344CB8AC3E}">
        <p14:creationId xmlns:p14="http://schemas.microsoft.com/office/powerpoint/2010/main" val="2565343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VID-20170303-WA000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5514" y="838200"/>
            <a:ext cx="3978694" cy="5580688"/>
          </a:xfrm>
        </p:spPr>
      </p:pic>
      <p:sp>
        <p:nvSpPr>
          <p:cNvPr id="3" name="Rectangle 2"/>
          <p:cNvSpPr/>
          <p:nvPr/>
        </p:nvSpPr>
        <p:spPr>
          <a:xfrm>
            <a:off x="421365" y="2132856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Isle of Man Cruise</a:t>
            </a:r>
          </a:p>
        </p:txBody>
      </p:sp>
    </p:spTree>
    <p:extLst>
      <p:ext uri="{BB962C8B-B14F-4D97-AF65-F5344CB8AC3E}">
        <p14:creationId xmlns:p14="http://schemas.microsoft.com/office/powerpoint/2010/main" val="5627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O’Hanlon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Christine Heath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3149967"/>
            <a:ext cx="7866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Gusto  Trip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Christine, crew plus Nimbus the dog, sailed 900 miles in a Shipman 28.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From the George pontoon to Friesland in Holland,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34 harbours, Coped with engine failure, fog, &amp; lots of commercial shipping and sand banks.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Travelled through Holland via canal to </a:t>
            </a:r>
            <a:r>
              <a:rPr lang="en-IE" dirty="0" err="1">
                <a:latin typeface="Arial" panose="020B0604020202020204" pitchFamily="34" charset="0"/>
                <a:cs typeface="Arial" panose="020B0604020202020204" pitchFamily="34" charset="0"/>
              </a:rPr>
              <a:t>Heeg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More to come in 2017………….</a:t>
            </a:r>
          </a:p>
          <a:p>
            <a:r>
              <a:rPr lang="en-IE" dirty="0"/>
              <a:t> </a:t>
            </a:r>
          </a:p>
          <a:p>
            <a:endParaRPr lang="en-IE" dirty="0"/>
          </a:p>
          <a:p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702568"/>
            <a:ext cx="3635243" cy="2726432"/>
          </a:xfrm>
          <a:prstGeom prst="rect">
            <a:avLst/>
          </a:prstGeom>
        </p:spPr>
      </p:pic>
      <p:pic>
        <p:nvPicPr>
          <p:cNvPr id="6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8398" y="4521567"/>
            <a:ext cx="2520279" cy="189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358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Award Categories</a:t>
            </a:r>
            <a:r>
              <a:rPr lang="en-IE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The Commodores Cup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(Best offshore performance)</a:t>
            </a:r>
          </a:p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Vice Commodores Cup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(Significant dinghy performance)</a:t>
            </a:r>
          </a:p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O’Hanlon Cup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(Best cruise)</a:t>
            </a:r>
          </a:p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Enriquetta Cup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(Significant keelboat performance)</a:t>
            </a:r>
          </a:p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Causeway Trophy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(For Sportsmanship)</a:t>
            </a:r>
          </a:p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Youth Trophy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(Significant Contribution to the Club by a Youth Sailor)</a:t>
            </a:r>
          </a:p>
        </p:txBody>
      </p:sp>
    </p:spTree>
    <p:extLst>
      <p:ext uri="{BB962C8B-B14F-4D97-AF65-F5344CB8AC3E}">
        <p14:creationId xmlns:p14="http://schemas.microsoft.com/office/powerpoint/2010/main" val="2150211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293" y="1052736"/>
            <a:ext cx="2890664" cy="640432"/>
          </a:xfrm>
        </p:spPr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Gusto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49761"/>
            <a:ext cx="4261574" cy="459853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838200"/>
            <a:ext cx="2676376" cy="474919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436096" y="5587396"/>
            <a:ext cx="2890664" cy="64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IE" kern="0" dirty="0">
                <a:latin typeface="Arial" panose="020B0604020202020204" pitchFamily="34" charset="0"/>
                <a:cs typeface="Arial" panose="020B0604020202020204" pitchFamily="34" charset="0"/>
              </a:rPr>
              <a:t>Nimbus </a:t>
            </a:r>
          </a:p>
        </p:txBody>
      </p:sp>
    </p:spTree>
    <p:extLst>
      <p:ext uri="{BB962C8B-B14F-4D97-AF65-F5344CB8AC3E}">
        <p14:creationId xmlns:p14="http://schemas.microsoft.com/office/powerpoint/2010/main" val="2436434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Enriquetta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2565"/>
            <a:ext cx="7924800" cy="4068763"/>
          </a:xfrm>
        </p:spPr>
        <p:txBody>
          <a:bodyPr/>
          <a:lstStyle/>
          <a:p>
            <a:pPr algn="ctr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Significant Keelboat Performance</a:t>
            </a:r>
          </a:p>
        </p:txBody>
      </p:sp>
    </p:spTree>
    <p:extLst>
      <p:ext uri="{BB962C8B-B14F-4D97-AF65-F5344CB8AC3E}">
        <p14:creationId xmlns:p14="http://schemas.microsoft.com/office/powerpoint/2010/main" val="45607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Enriquetta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60848"/>
            <a:ext cx="7924800" cy="4068763"/>
          </a:xfrm>
        </p:spPr>
        <p:txBody>
          <a:bodyPr/>
          <a:lstStyle/>
          <a:p>
            <a:r>
              <a:rPr lang="en-IE" sz="2800" dirty="0">
                <a:latin typeface="Arial" panose="020B0604020202020204" pitchFamily="34" charset="0"/>
                <a:cs typeface="Arial" panose="020B0604020202020204" pitchFamily="34" charset="0"/>
              </a:rPr>
              <a:t>Cannonball Trophy Team</a:t>
            </a:r>
          </a:p>
          <a:p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899592" y="3128205"/>
            <a:ext cx="7344816" cy="3081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50" dirty="0"/>
              <a:t>Peter Bowring, Paul Maguire, Martin Byrne, Tim Pearson, Marcus Pearson &amp; John OConnor. Missing are Ailbe Millerick(umpire) Charlie Bolger (1st sub) and Gerbil Owens (technical adviser).</a:t>
            </a:r>
            <a:r>
              <a:rPr lang="en-IE" sz="900" dirty="0"/>
              <a:t> </a:t>
            </a:r>
          </a:p>
          <a:p>
            <a:r>
              <a:rPr lang="en-IE" sz="2000" dirty="0"/>
              <a:t> 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RSGYC Cannonball Trophy squad for their triumphant victory in </a:t>
            </a:r>
            <a:r>
              <a:rPr lang="en-IE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Muiden</a:t>
            </a:r>
            <a:r>
              <a:rPr lang="en-IE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Netherlands.  The annual team racing event sailed by </a:t>
            </a:r>
            <a:r>
              <a:rPr lang="en-IE" sz="1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Dragon</a:t>
            </a:r>
            <a:r>
              <a:rPr lang="en-IE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sailors from The Royal London Yacht Club in Cowes, The Royal Netherlands Yacht Club in </a:t>
            </a:r>
            <a:r>
              <a:rPr lang="en-IE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Muidan</a:t>
            </a:r>
            <a:r>
              <a:rPr lang="en-IE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Holland and The </a:t>
            </a:r>
            <a:r>
              <a:rPr lang="en-IE" sz="1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Royal St George Yacht Club</a:t>
            </a:r>
            <a:r>
              <a:rPr lang="en-IE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. 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original trophy, which was mislaid about ten years ago, was a cannonball taken by the Dutch from a captured British ship in 1667 after the raid on the Medway and the current trophy is a cannonball (mounted on a hardwood base) which was fired from a British gun possibly by an Irish artilleryman at the Dutch in Java in 1811 so this event has quite a lot of history and inter nation rivalry</a:t>
            </a:r>
            <a:endParaRPr lang="en-IE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27066"/>
            <a:ext cx="3912602" cy="212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46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11053"/>
            <a:ext cx="8229600" cy="1143000"/>
          </a:xfrm>
        </p:spPr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Enriquetta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7924800" cy="4068763"/>
          </a:xfrm>
        </p:spPr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Brendan Foley </a:t>
            </a:r>
          </a:p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Running Wilde Team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95" y="783348"/>
            <a:ext cx="3518502" cy="26363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2642664"/>
            <a:ext cx="62646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2016 was a great season for Running Wilde; </a:t>
            </a:r>
            <a:endParaRPr lang="en-IE" sz="1400" dirty="0"/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Royal St George Regatta IRC and Echo (Cruiser 3)</a:t>
            </a:r>
            <a:endParaRPr lang="en-I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Royal St George End of Season Race ‘</a:t>
            </a:r>
            <a:r>
              <a:rPr lang="en-US" sz="1400" dirty="0" err="1"/>
              <a:t>Shindilla</a:t>
            </a:r>
            <a:r>
              <a:rPr lang="en-US" sz="1400" dirty="0"/>
              <a:t> Cup’</a:t>
            </a:r>
            <a:endParaRPr lang="en-I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DBSC Viking Marine Trophy – 1</a:t>
            </a:r>
            <a:r>
              <a:rPr lang="en-US" sz="1400" baseline="30000" dirty="0"/>
              <a:t>st</a:t>
            </a:r>
            <a:r>
              <a:rPr lang="en-US" sz="1400" dirty="0"/>
              <a:t> Thursday Nights Overall IRC (Cruiser 3)</a:t>
            </a:r>
            <a:endParaRPr lang="en-I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DBSC </a:t>
            </a:r>
            <a:r>
              <a:rPr lang="en-US" sz="1400" dirty="0" err="1"/>
              <a:t>Smalldridge</a:t>
            </a:r>
            <a:r>
              <a:rPr lang="en-US" sz="1400" dirty="0"/>
              <a:t> Trophy – 1</a:t>
            </a:r>
            <a:r>
              <a:rPr lang="en-US" sz="1400" baseline="30000" dirty="0"/>
              <a:t>st</a:t>
            </a:r>
            <a:r>
              <a:rPr lang="en-US" sz="1400" dirty="0"/>
              <a:t> Thursday Nights Overall Echo (Cruiser 3)</a:t>
            </a:r>
            <a:endParaRPr lang="en-I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DBSC Series 1, Series 2 on both IRC and Echo (Cruiser 3)</a:t>
            </a:r>
            <a:endParaRPr lang="en-I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DMYC Kish Race 3</a:t>
            </a:r>
            <a:r>
              <a:rPr lang="en-US" sz="1400" baseline="30000" dirty="0"/>
              <a:t>rd</a:t>
            </a:r>
            <a:r>
              <a:rPr lang="en-US" sz="1400" dirty="0"/>
              <a:t> overall IRC (All classes)</a:t>
            </a:r>
            <a:endParaRPr lang="en-IE" sz="1400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5281" y="4263575"/>
            <a:ext cx="3518502" cy="234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278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Phantom and Jaguar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74" y="1772816"/>
            <a:ext cx="7358252" cy="4906199"/>
          </a:xfrm>
        </p:spPr>
      </p:pic>
    </p:spTree>
    <p:extLst>
      <p:ext uri="{BB962C8B-B14F-4D97-AF65-F5344CB8AC3E}">
        <p14:creationId xmlns:p14="http://schemas.microsoft.com/office/powerpoint/2010/main" val="3900168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Enriquetta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1981200"/>
            <a:ext cx="5715744" cy="4495328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IE" alt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Peter Bowring &amp; crew </a:t>
            </a:r>
          </a:p>
          <a:p>
            <a:pPr marL="457200" lvl="1" indent="0">
              <a:buNone/>
            </a:pPr>
            <a:r>
              <a:rPr lang="en-IE" alt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Phantom</a:t>
            </a:r>
            <a:endParaRPr lang="en-IE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3968458"/>
            <a:ext cx="655272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IE" altLang="en-US" sz="2400" b="0" i="0" u="none" strike="noStrike" cap="none" normalizeH="0" baseline="3000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kumimoji="0" lang="en-IE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East Coast Champions,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IE" altLang="en-US" sz="2400" b="0" i="0" u="none" strike="noStrike" cap="none" normalizeH="0" baseline="3000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0" lang="en-IE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Edinburgh Cup,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Dublin Bay winners 2016</a:t>
            </a:r>
            <a:endParaRPr kumimoji="0" lang="en-IE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26" y="838200"/>
            <a:ext cx="3858122" cy="30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70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232" y="1057882"/>
            <a:ext cx="8229600" cy="1143000"/>
          </a:xfrm>
        </p:spPr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Martin Byrne &amp; Team Jaguar</a:t>
            </a:r>
            <a:br>
              <a:rPr lang="en-IE" dirty="0"/>
            </a:b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2816"/>
            <a:ext cx="3723783" cy="3384376"/>
          </a:xfr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9552" y="3601469"/>
            <a:ext cx="41764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IE" altLang="en-US" sz="2400" b="0" i="0" u="none" strike="noStrike" cap="none" normalizeH="0" baseline="3000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kumimoji="0" lang="en-IE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National Championship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en-IE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IE" altLang="en-US" sz="2400" b="0" i="0" u="none" strike="noStrike" cap="none" normalizeH="0" baseline="3000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0" lang="en-IE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Edinburgh Cup, </a:t>
            </a:r>
          </a:p>
        </p:txBody>
      </p:sp>
      <p:sp>
        <p:nvSpPr>
          <p:cNvPr id="3" name="Rectangle 2"/>
          <p:cNvSpPr/>
          <p:nvPr/>
        </p:nvSpPr>
        <p:spPr>
          <a:xfrm>
            <a:off x="593075" y="213285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2080497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Enriquetta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4775438" cy="579512"/>
          </a:xfrm>
        </p:spPr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Fergus</a:t>
            </a:r>
            <a:r>
              <a:rPr lang="en-IE" dirty="0"/>
              <a:t> 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Mason &amp; Viking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971600" y="3409774"/>
            <a:ext cx="734481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/>
              <a:t>"Viking”, a Shipman 28, sail No 409, was bought in 1999, by </a:t>
            </a:r>
            <a:r>
              <a:rPr lang="en-IE" sz="1400" dirty="0" err="1"/>
              <a:t>Dr.</a:t>
            </a:r>
            <a:r>
              <a:rPr lang="en-IE" sz="1400" dirty="0"/>
              <a:t> John Mason in partnership with 4 others, including Brian Glynn, </a:t>
            </a:r>
            <a:r>
              <a:rPr lang="en-IE" sz="1400" dirty="0" err="1"/>
              <a:t>Tuffet</a:t>
            </a:r>
            <a:r>
              <a:rPr lang="en-IE" sz="1400" dirty="0"/>
              <a:t> </a:t>
            </a:r>
            <a:r>
              <a:rPr lang="en-IE" sz="1400" dirty="0" err="1"/>
              <a:t>McWeeney</a:t>
            </a:r>
            <a:r>
              <a:rPr lang="en-IE" sz="1400" dirty="0"/>
              <a:t> and Mick Flynn.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/>
              <a:t>Fergus crewed for many years, and took over the helm and partnership in 2005, on the death of his father.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/>
              <a:t>Many new crew and associates over the years.</a:t>
            </a:r>
          </a:p>
          <a:p>
            <a:pPr lvl="0"/>
            <a:endParaRPr lang="en-IE" sz="1400" dirty="0"/>
          </a:p>
          <a:p>
            <a:pPr lvl="0"/>
            <a:r>
              <a:rPr lang="en-IE" sz="1400" dirty="0"/>
              <a:t>Prizes won in 2016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IE" sz="1400" dirty="0"/>
              <a:t>The George Arthur Newsom Memorial Cup for most successful boat in one design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IE" sz="1400" dirty="0"/>
              <a:t>The </a:t>
            </a:r>
            <a:r>
              <a:rPr lang="en-IE" sz="1400" dirty="0" err="1"/>
              <a:t>Malindy</a:t>
            </a:r>
            <a:r>
              <a:rPr lang="en-IE" sz="1400" dirty="0"/>
              <a:t> Cup for overall Saturdays DBSC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IE" sz="1400" dirty="0"/>
              <a:t>Shipman Class Midweek Cup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IE" sz="1400" dirty="0"/>
              <a:t>The inaugural RAYC/DBSC COSTAL RACE SERIES Trophy 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IE" sz="1400" dirty="0"/>
              <a:t> DBSC Thursday series 1 and series 2 DBSC Sat series 2 and overall.</a:t>
            </a:r>
          </a:p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38" y="861130"/>
            <a:ext cx="324036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40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Viking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04864"/>
            <a:ext cx="6241876" cy="4161251"/>
          </a:xfrm>
        </p:spPr>
      </p:pic>
    </p:spTree>
    <p:extLst>
      <p:ext uri="{BB962C8B-B14F-4D97-AF65-F5344CB8AC3E}">
        <p14:creationId xmlns:p14="http://schemas.microsoft.com/office/powerpoint/2010/main" val="4121318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Enriquetta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Prof O’Connell</a:t>
            </a:r>
          </a:p>
          <a:p>
            <a:endParaRPr lang="en-I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1. Melges 24 World Championships aboard IRL 829 "Embarr" - 1st (spinnaker trimmer and strategist)</a:t>
            </a:r>
          </a:p>
          <a:p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2. Round Ireland Race aboard J109 "Euro Car Parks" - 1st in class, 5th overall (helmsman and watch leader)</a:t>
            </a:r>
          </a:p>
          <a:p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3. IRC Nationals aboard "Jump Juice" - 1st IRC 0 (mainsheet trimmer and strategist)</a:t>
            </a:r>
          </a:p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941168"/>
            <a:ext cx="2364206" cy="1711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574" y="764704"/>
            <a:ext cx="4258816" cy="19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97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Commodores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140968"/>
            <a:ext cx="7924800" cy="939552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Best Offshore Performance</a:t>
            </a:r>
          </a:p>
        </p:txBody>
      </p:sp>
    </p:spTree>
    <p:extLst>
      <p:ext uri="{BB962C8B-B14F-4D97-AF65-F5344CB8AC3E}">
        <p14:creationId xmlns:p14="http://schemas.microsoft.com/office/powerpoint/2010/main" val="2408710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IE" dirty="0"/>
            </a:b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Causeway Trophy</a:t>
            </a:r>
            <a:br>
              <a:rPr lang="en-IE" dirty="0"/>
            </a:b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4864"/>
            <a:ext cx="7924800" cy="4068763"/>
          </a:xfrm>
        </p:spPr>
        <p:txBody>
          <a:bodyPr/>
          <a:lstStyle/>
          <a:p>
            <a:pPr algn="ctr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For Sportsmanship</a:t>
            </a:r>
          </a:p>
        </p:txBody>
      </p:sp>
    </p:spTree>
    <p:extLst>
      <p:ext uri="{BB962C8B-B14F-4D97-AF65-F5344CB8AC3E}">
        <p14:creationId xmlns:p14="http://schemas.microsoft.com/office/powerpoint/2010/main" val="2978526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Causeway Trophy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>
                <a:latin typeface="Arial" panose="020B0604020202020204" pitchFamily="34" charset="0"/>
                <a:cs typeface="Arial" panose="020B0604020202020204" pitchFamily="34" charset="0"/>
              </a:rPr>
              <a:t>Rachel Donohoe</a:t>
            </a:r>
          </a:p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7" t="13235" r="25665" b="29412"/>
          <a:stretch/>
        </p:blipFill>
        <p:spPr>
          <a:xfrm>
            <a:off x="5076056" y="764704"/>
            <a:ext cx="3746376" cy="28083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3628" y="4063015"/>
            <a:ext cx="6696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1200" dirty="0"/>
              <a:t>Rachel volunteered to be an instructor 11 years ago when the </a:t>
            </a:r>
            <a:r>
              <a:rPr lang="en-IE" sz="1200" dirty="0" err="1"/>
              <a:t>WeSail</a:t>
            </a:r>
            <a:r>
              <a:rPr lang="en-IE" sz="1200" dirty="0"/>
              <a:t> programme for adults was introduced in 2006.  Since then she has been fully committed to teaching sailing skills, to </a:t>
            </a:r>
            <a:r>
              <a:rPr lang="en-IE" sz="1200" dirty="0" err="1"/>
              <a:t>WeSail</a:t>
            </a:r>
            <a:r>
              <a:rPr lang="en-IE" sz="1200" dirty="0"/>
              <a:t> athletes, on Monday nights through the summer from May to end of August.  </a:t>
            </a:r>
          </a:p>
          <a:p>
            <a:endParaRPr lang="en-I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1200" dirty="0"/>
              <a:t>She adapts the programme according to the needs of the athletes and availability of support.  She sourced instructors from family and friends when we could find no one.  </a:t>
            </a:r>
          </a:p>
          <a:p>
            <a:endParaRPr lang="en-I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1200" dirty="0"/>
              <a:t>We Sail has grown from 4 athletes to eight last year and probably 10 this year.  They are supported by instructors and knowledgeable sailors with rib licences. </a:t>
            </a:r>
          </a:p>
        </p:txBody>
      </p:sp>
    </p:spTree>
    <p:extLst>
      <p:ext uri="{BB962C8B-B14F-4D97-AF65-F5344CB8AC3E}">
        <p14:creationId xmlns:p14="http://schemas.microsoft.com/office/powerpoint/2010/main" val="1602361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Causeway Trophy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Conor O’ Leary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26732"/>
            <a:ext cx="3746376" cy="21073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0711" y="3233063"/>
            <a:ext cx="75124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Connor is the person you want to have around because not only does he bring great enthusiasm to sailing but will drop everything to help others.  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very enthusiastic laser and squib sailor and any other boat he can get on to 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brings great fun and laughter to the </a:t>
            </a:r>
            <a:r>
              <a:rPr lang="en-IE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WeSail</a:t>
            </a:r>
            <a:r>
              <a:rPr lang="en-I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group where his contribution is invaluable as he encourages and demonstrates how to capsize and right a laser or topper and then helps the athletes to achieve the same.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His presence always lightens the mood as he is full of fun and jokes. </a:t>
            </a:r>
            <a:endParaRPr lang="en-IE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IE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09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Causeway Trophy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>
                <a:latin typeface="Arial" panose="020B0604020202020204" pitchFamily="34" charset="0"/>
                <a:cs typeface="Arial" panose="020B0604020202020204" pitchFamily="34" charset="0"/>
              </a:rPr>
              <a:t>Alain Deladiennee</a:t>
            </a: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Sailability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08" y="731747"/>
            <a:ext cx="3599892" cy="23999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133" y="3228702"/>
            <a:ext cx="79415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Helps run the Sailability programme at the Club on Sunday mornings.</a:t>
            </a:r>
            <a:endParaRPr lang="en-IE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courses are run over the summer for children with physical and sensorial disability</a:t>
            </a:r>
            <a:endParaRPr lang="en-IE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Last year he initiated and ran more or less on his own a pilot course for adults with disability on Sunday afternoons. This was such a success that he is going to run a full course this season.</a:t>
            </a:r>
            <a:endParaRPr lang="en-IE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Club and Dun Laoghaire Sailability owe a huge debt of gratitude to Alain. </a:t>
            </a:r>
          </a:p>
          <a:p>
            <a:pPr>
              <a:spcAft>
                <a:spcPts val="0"/>
              </a:spcAft>
            </a:pPr>
            <a:r>
              <a:rPr lang="en-IE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is an example of volunteerism at its best</a:t>
            </a:r>
            <a:endParaRPr lang="en-I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2215" y="5085184"/>
            <a:ext cx="4098032" cy="150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935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Causeway Trophy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The Little Family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25996"/>
            <a:ext cx="3550411" cy="26628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5616" y="3859478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Their tireless work at KBC Laser Radial World Championships</a:t>
            </a:r>
          </a:p>
        </p:txBody>
      </p:sp>
    </p:spTree>
    <p:extLst>
      <p:ext uri="{BB962C8B-B14F-4D97-AF65-F5344CB8AC3E}">
        <p14:creationId xmlns:p14="http://schemas.microsoft.com/office/powerpoint/2010/main" val="1329644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Youth Trophy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4864"/>
            <a:ext cx="7924800" cy="3921299"/>
          </a:xfrm>
        </p:spPr>
        <p:txBody>
          <a:bodyPr/>
          <a:lstStyle/>
          <a:p>
            <a:pPr algn="ctr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Significant Contribution to the Club by a Youth Sailor</a:t>
            </a:r>
          </a:p>
        </p:txBody>
      </p:sp>
    </p:spTree>
    <p:extLst>
      <p:ext uri="{BB962C8B-B14F-4D97-AF65-F5344CB8AC3E}">
        <p14:creationId xmlns:p14="http://schemas.microsoft.com/office/powerpoint/2010/main" val="748375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Youth Trophy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Greg Arrowsmith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0502" y="3933056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14763"/>
            <a:ext cx="3606552" cy="27036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4120" y="3556495"/>
            <a:ext cx="80426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1400" dirty="0"/>
              <a:t>Greg has been one of the driving forces behind the growth of team racing amongst our youth sailors over the past 2 years.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1400" dirty="0"/>
              <a:t>Following on from the inaugural Elmo Trophy in 2015, he organised a young RSGYC team at the International Schools Team Racing Championships in Schull in April 2016.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1400" dirty="0"/>
              <a:t>He organised training throughout the summer in the run up to the 2016 Elmo Trophy and also put together a youth team from the George to compete in the National Team Racing Championships in November.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1400" dirty="0"/>
              <a:t>Over the winter, he has set up and run a team racing training programme for his school, St. Andrews College, with 25 sailors enjoying some great coaching and lively sessions on the water.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1400" dirty="0"/>
              <a:t>Along with RCYC, Greg organised a one day RSGYC vs RCYC Team Racing Challenge, with 3 teams from each club due to compete against each other.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1400" dirty="0"/>
              <a:t>Greg has entered a George Youth team for the Wilson Trophy in West Kirby in May, </a:t>
            </a:r>
          </a:p>
        </p:txBody>
      </p:sp>
    </p:spTree>
    <p:extLst>
      <p:ext uri="{BB962C8B-B14F-4D97-AF65-F5344CB8AC3E}">
        <p14:creationId xmlns:p14="http://schemas.microsoft.com/office/powerpoint/2010/main" val="9438687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RSGYC Tornado Ribs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90" y="1990324"/>
            <a:ext cx="6530020" cy="4353347"/>
          </a:xfrm>
        </p:spPr>
      </p:pic>
    </p:spTree>
    <p:extLst>
      <p:ext uri="{BB962C8B-B14F-4D97-AF65-F5344CB8AC3E}">
        <p14:creationId xmlns:p14="http://schemas.microsoft.com/office/powerpoint/2010/main" val="972192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Youth Trophy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Conor O’Beirne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908720"/>
            <a:ext cx="3411000" cy="2555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3717032"/>
            <a:ext cx="7056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Nominated for the ISA Youth Sailor of the year award.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12</a:t>
            </a:r>
            <a:r>
              <a:rPr lang="en-IE" baseline="30000" dirty="0"/>
              <a:t>th</a:t>
            </a:r>
            <a:r>
              <a:rPr lang="en-IE" dirty="0"/>
              <a:t>  place finish at the Laser Radial Worlds 2016.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Captained Team Ireland at the KBC Radial Youth Worlds, who had their most successful year in history in 2016.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1</a:t>
            </a:r>
            <a:r>
              <a:rPr lang="en-IE" baseline="30000" dirty="0"/>
              <a:t>st</a:t>
            </a:r>
            <a:r>
              <a:rPr lang="en-IE" dirty="0"/>
              <a:t> Youth National Championships 2016 Laser Radial. ( Also 1</a:t>
            </a:r>
            <a:r>
              <a:rPr lang="en-IE" baseline="30000" dirty="0"/>
              <a:t>st</a:t>
            </a:r>
            <a:r>
              <a:rPr lang="en-IE" dirty="0"/>
              <a:t> in 2015 - first time it has been retained. </a:t>
            </a:r>
          </a:p>
        </p:txBody>
      </p:sp>
    </p:spTree>
    <p:extLst>
      <p:ext uri="{BB962C8B-B14F-4D97-AF65-F5344CB8AC3E}">
        <p14:creationId xmlns:p14="http://schemas.microsoft.com/office/powerpoint/2010/main" val="1122278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Youth Trophy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83" y="2043013"/>
            <a:ext cx="7924800" cy="4068763"/>
          </a:xfrm>
        </p:spPr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Kate Lyttle and Niamh Henry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80" y="776387"/>
            <a:ext cx="2501770" cy="33356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4234765"/>
            <a:ext cx="74271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1</a:t>
            </a:r>
            <a:r>
              <a:rPr lang="en-IE" baseline="30000" dirty="0"/>
              <a:t>st</a:t>
            </a:r>
            <a:r>
              <a:rPr lang="en-IE" dirty="0"/>
              <a:t> Irish 420 Ladies National Champions in 2016.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Kate and Niamh were selected to sail in the All Ireland Junior Championship in Schull.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After very tight racing she won the All Ireland Junior Ladies Championship, making her top junior ladies sailor in Ireland.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Previous winners include Annalise Murphy.</a:t>
            </a:r>
          </a:p>
        </p:txBody>
      </p:sp>
    </p:spTree>
    <p:extLst>
      <p:ext uri="{BB962C8B-B14F-4D97-AF65-F5344CB8AC3E}">
        <p14:creationId xmlns:p14="http://schemas.microsoft.com/office/powerpoint/2010/main" val="3231577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sz="4000" dirty="0">
                <a:latin typeface="Arial" panose="020B0604020202020204" pitchFamily="34" charset="0"/>
                <a:cs typeface="Arial" panose="020B0604020202020204" pitchFamily="34" charset="0"/>
              </a:rPr>
              <a:t>Commodores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Chris Power-Smith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83" y="759289"/>
            <a:ext cx="3947417" cy="26316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9592" y="3429000"/>
            <a:ext cx="4320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Aurelia &amp; ISORA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Strong fleet of over 50 boats.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2 bullets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6 top 3 finishes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12 races in 3</a:t>
            </a:r>
            <a:r>
              <a:rPr lang="en-IE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 overall.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Volvo Round Ireland –</a:t>
            </a:r>
          </a:p>
          <a:p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     18</a:t>
            </a:r>
            <a:r>
              <a:rPr lang="en-IE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 overall.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673" y="3576139"/>
            <a:ext cx="3983127" cy="262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20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Arrival of New Committee Boat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8" t="15857" r="31690" b="30173"/>
          <a:stretch/>
        </p:blipFill>
        <p:spPr>
          <a:xfrm>
            <a:off x="1979712" y="1700808"/>
            <a:ext cx="5433294" cy="4953154"/>
          </a:xfrm>
        </p:spPr>
      </p:pic>
    </p:spTree>
    <p:extLst>
      <p:ext uri="{BB962C8B-B14F-4D97-AF65-F5344CB8AC3E}">
        <p14:creationId xmlns:p14="http://schemas.microsoft.com/office/powerpoint/2010/main" val="2757593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Commodores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2746232"/>
            <a:ext cx="4167581" cy="2379712"/>
          </a:xfrm>
        </p:spPr>
        <p:txBody>
          <a:bodyPr/>
          <a:lstStyle/>
          <a:p>
            <a:pPr marL="0" indent="0">
              <a:buNone/>
            </a:pPr>
            <a:r>
              <a:rPr lang="en-IE" sz="1800" kern="1200" dirty="0" err="1">
                <a:latin typeface="Arial" charset="0"/>
              </a:rPr>
              <a:t>Persistance</a:t>
            </a:r>
            <a:r>
              <a:rPr lang="en-IE" sz="1800" kern="1200" dirty="0">
                <a:latin typeface="Arial" charset="0"/>
              </a:rPr>
              <a:t> and the Round Ireland</a:t>
            </a:r>
          </a:p>
          <a:p>
            <a:r>
              <a:rPr lang="en-IE" sz="1800" kern="1200" dirty="0">
                <a:latin typeface="Arial" charset="0"/>
              </a:rPr>
              <a:t>7 Times Round Ireland</a:t>
            </a:r>
          </a:p>
          <a:p>
            <a:r>
              <a:rPr lang="en-IE" sz="1800" kern="1200" dirty="0">
                <a:latin typeface="Arial" charset="0"/>
              </a:rPr>
              <a:t>2016 – 4</a:t>
            </a:r>
            <a:r>
              <a:rPr lang="en-IE" sz="1800" kern="1200" baseline="30000" dirty="0">
                <a:latin typeface="Arial" charset="0"/>
              </a:rPr>
              <a:t>th</a:t>
            </a:r>
            <a:r>
              <a:rPr lang="en-IE" sz="1800" kern="1200" dirty="0">
                <a:latin typeface="Arial" charset="0"/>
              </a:rPr>
              <a:t> in class of 65</a:t>
            </a:r>
          </a:p>
          <a:p>
            <a:r>
              <a:rPr lang="en-IE" sz="1800" kern="1200" dirty="0">
                <a:latin typeface="Arial" charset="0"/>
              </a:rPr>
              <a:t>19</a:t>
            </a:r>
            <a:r>
              <a:rPr lang="en-IE" sz="1800" kern="1200" baseline="30000" dirty="0">
                <a:latin typeface="Arial" charset="0"/>
              </a:rPr>
              <a:t>th</a:t>
            </a:r>
            <a:r>
              <a:rPr lang="en-IE" sz="1800" kern="1200" dirty="0">
                <a:latin typeface="Arial" charset="0"/>
              </a:rPr>
              <a:t> Overall</a:t>
            </a:r>
          </a:p>
          <a:p>
            <a:pPr marL="0" indent="0">
              <a:buNone/>
            </a:pPr>
            <a:r>
              <a:rPr lang="en-IE" sz="1800" kern="1200">
                <a:latin typeface="Arial" charset="0"/>
              </a:rPr>
              <a:t>     DBSC</a:t>
            </a:r>
            <a:endParaRPr lang="en-IE" sz="1800" kern="1200" dirty="0">
              <a:latin typeface="Arial" charset="0"/>
            </a:endParaRPr>
          </a:p>
          <a:p>
            <a:r>
              <a:rPr lang="en-IE" sz="1800" kern="1200" dirty="0">
                <a:latin typeface="Arial" charset="0"/>
              </a:rPr>
              <a:t>Leading boat IRC in White Sails</a:t>
            </a:r>
          </a:p>
          <a:p>
            <a:pPr marL="0" indent="0">
              <a:buNone/>
            </a:pPr>
            <a:endParaRPr lang="en-IE" sz="1800" kern="1200" dirty="0">
              <a:latin typeface="Arial" charset="0"/>
            </a:endParaRPr>
          </a:p>
          <a:p>
            <a:pPr marL="0" indent="0">
              <a:buNone/>
            </a:pPr>
            <a:r>
              <a:rPr lang="en-IE" sz="1800" kern="1200" dirty="0">
                <a:latin typeface="Arial" charset="0"/>
              </a:rPr>
              <a:t>Other Accomplishments</a:t>
            </a:r>
          </a:p>
          <a:p>
            <a:r>
              <a:rPr lang="en-IE" sz="1800" kern="1200" dirty="0">
                <a:latin typeface="Arial" charset="0"/>
              </a:rPr>
              <a:t>4 </a:t>
            </a:r>
            <a:r>
              <a:rPr lang="en-IE" sz="1800" kern="1200" dirty="0" err="1">
                <a:latin typeface="Arial" charset="0"/>
              </a:rPr>
              <a:t>Fastnet</a:t>
            </a:r>
            <a:r>
              <a:rPr lang="en-IE" sz="1800" kern="1200" dirty="0">
                <a:latin typeface="Arial" charset="0"/>
              </a:rPr>
              <a:t> races</a:t>
            </a:r>
          </a:p>
          <a:p>
            <a:r>
              <a:rPr lang="en-IE" sz="1800" kern="1200" dirty="0">
                <a:latin typeface="Arial" charset="0"/>
              </a:rPr>
              <a:t>2 Sydney Hobart races</a:t>
            </a:r>
          </a:p>
          <a:p>
            <a:pPr marL="0" indent="0">
              <a:buNone/>
            </a:pPr>
            <a:endParaRPr lang="en-IE" sz="1800" kern="1200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1824" y="1943327"/>
            <a:ext cx="2626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Jerry Collins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75475"/>
            <a:ext cx="3329063" cy="249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24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Vice Commodores Cup</a:t>
            </a:r>
            <a:b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Significant Dinghy Performance</a:t>
            </a:r>
          </a:p>
          <a:p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995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sz="3600" dirty="0">
                <a:latin typeface="Arial" panose="020B0604020202020204" pitchFamily="34" charset="0"/>
                <a:cs typeface="Arial" panose="020B0604020202020204" pitchFamily="34" charset="0"/>
              </a:rPr>
              <a:t>Vice Commodores Cup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Sean Craig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838201"/>
            <a:ext cx="2913854" cy="21853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3648" y="3284984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1</a:t>
            </a:r>
            <a:r>
              <a:rPr lang="en-IE" baseline="30000" dirty="0"/>
              <a:t>st</a:t>
            </a:r>
            <a:r>
              <a:rPr lang="en-IE" dirty="0"/>
              <a:t> overall at the Flying 15 Southern Championship</a:t>
            </a:r>
          </a:p>
          <a:p>
            <a:endParaRPr lang="en-IE" dirty="0"/>
          </a:p>
          <a:p>
            <a:r>
              <a:rPr lang="it-IT" dirty="0"/>
              <a:t>8° RS AEROCUP : MALCESINE, LAKE GARDA, ITALY</a:t>
            </a:r>
            <a:endParaRPr lang="en-IE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4557514"/>
            <a:ext cx="3764292" cy="185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90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Vice Commodores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831" y="1906752"/>
            <a:ext cx="7924800" cy="4068763"/>
          </a:xfrm>
        </p:spPr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Tom Higgins</a:t>
            </a:r>
          </a:p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49" y="874740"/>
            <a:ext cx="2318051" cy="28975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2831" y="2665843"/>
            <a:ext cx="4572000" cy="25772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Multi- champion in the Optimist: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IE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Irish National Championships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IE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Optimist British Open National a feat never before achieved by an Irish sailor.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E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Nominated Irish Youth Sailor of the Year</a:t>
            </a:r>
            <a:endParaRPr lang="en-IE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9128" y="4077072"/>
            <a:ext cx="3397672" cy="226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856884"/>
      </p:ext>
    </p:extLst>
  </p:cSld>
  <p:clrMapOvr>
    <a:masterClrMapping/>
  </p:clrMapOvr>
</p:sld>
</file>

<file path=ppt/theme/theme1.xml><?xml version="1.0" encoding="utf-8"?>
<a:theme xmlns:a="http://schemas.openxmlformats.org/drawingml/2006/main" name="Show Time design template">
  <a:themeElements>
    <a:clrScheme name="Default Design 13">
      <a:dk1>
        <a:srgbClr val="808080"/>
      </a:dk1>
      <a:lt1>
        <a:srgbClr val="FFFFFF"/>
      </a:lt1>
      <a:dk2>
        <a:srgbClr val="5E2420"/>
      </a:dk2>
      <a:lt2>
        <a:srgbClr val="FFFFFF"/>
      </a:lt2>
      <a:accent1>
        <a:srgbClr val="D29F29"/>
      </a:accent1>
      <a:accent2>
        <a:srgbClr val="C04527"/>
      </a:accent2>
      <a:accent3>
        <a:srgbClr val="B6ACAB"/>
      </a:accent3>
      <a:accent4>
        <a:srgbClr val="DADADA"/>
      </a:accent4>
      <a:accent5>
        <a:srgbClr val="E5CDAC"/>
      </a:accent5>
      <a:accent6>
        <a:srgbClr val="AE3E22"/>
      </a:accent6>
      <a:hlink>
        <a:srgbClr val="B89749"/>
      </a:hlink>
      <a:folHlink>
        <a:srgbClr val="B58346"/>
      </a:folHlink>
    </a:clrScheme>
    <a:fontScheme name="Default Desig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808080"/>
        </a:dk1>
        <a:lt1>
          <a:srgbClr val="FFFFFF"/>
        </a:lt1>
        <a:dk2>
          <a:srgbClr val="5E2420"/>
        </a:dk2>
        <a:lt2>
          <a:srgbClr val="FFFFFF"/>
        </a:lt2>
        <a:accent1>
          <a:srgbClr val="D29F29"/>
        </a:accent1>
        <a:accent2>
          <a:srgbClr val="C04527"/>
        </a:accent2>
        <a:accent3>
          <a:srgbClr val="B6ACAB"/>
        </a:accent3>
        <a:accent4>
          <a:srgbClr val="DADADA"/>
        </a:accent4>
        <a:accent5>
          <a:srgbClr val="E5CDAC"/>
        </a:accent5>
        <a:accent6>
          <a:srgbClr val="AE3E22"/>
        </a:accent6>
        <a:hlink>
          <a:srgbClr val="B89749"/>
        </a:hlink>
        <a:folHlink>
          <a:srgbClr val="B5834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5C1F00"/>
        </a:dk1>
        <a:lt1>
          <a:srgbClr val="FFFFFF"/>
        </a:lt1>
        <a:dk2>
          <a:srgbClr val="5E2420"/>
        </a:dk2>
        <a:lt2>
          <a:srgbClr val="FFFFFF"/>
        </a:lt2>
        <a:accent1>
          <a:srgbClr val="713E39"/>
        </a:accent1>
        <a:accent2>
          <a:srgbClr val="BE7960"/>
        </a:accent2>
        <a:accent3>
          <a:srgbClr val="B6ACAB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Show Time design template</Template>
  <TotalTime>1843</TotalTime>
  <Words>1292</Words>
  <Application>Microsoft Office PowerPoint</Application>
  <PresentationFormat>On-screen Show (4:3)</PresentationFormat>
  <Paragraphs>199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Garamond</vt:lpstr>
      <vt:lpstr>Symbol</vt:lpstr>
      <vt:lpstr>Times New Roman</vt:lpstr>
      <vt:lpstr>Show Time design template</vt:lpstr>
      <vt:lpstr>Royal St. George Yacht Club </vt:lpstr>
      <vt:lpstr>Award Categories </vt:lpstr>
      <vt:lpstr>Commodores Cup</vt:lpstr>
      <vt:lpstr>Commodores Cup</vt:lpstr>
      <vt:lpstr>Arrival of New Committee Boat</vt:lpstr>
      <vt:lpstr>Commodores Cup</vt:lpstr>
      <vt:lpstr> Vice Commodores Cup </vt:lpstr>
      <vt:lpstr>Vice Commodores Cup </vt:lpstr>
      <vt:lpstr>Vice Commodores Cup</vt:lpstr>
      <vt:lpstr>Laser Masters  World Championships 2018</vt:lpstr>
      <vt:lpstr>Vice Commodores Cup</vt:lpstr>
      <vt:lpstr>Vice Commodores Cup</vt:lpstr>
      <vt:lpstr>O’Hanlon Cup</vt:lpstr>
      <vt:lpstr>O’Hanlon Cup</vt:lpstr>
      <vt:lpstr>PowerPoint Presentation</vt:lpstr>
      <vt:lpstr>PowerPoint Presentation</vt:lpstr>
      <vt:lpstr>PowerPoint Presentation</vt:lpstr>
      <vt:lpstr>PowerPoint Presentation</vt:lpstr>
      <vt:lpstr>O’Hanlon Cup</vt:lpstr>
      <vt:lpstr>Gusto </vt:lpstr>
      <vt:lpstr>Enriquetta Cup</vt:lpstr>
      <vt:lpstr>Enriquetta Cup</vt:lpstr>
      <vt:lpstr>Enriquetta Cup</vt:lpstr>
      <vt:lpstr>Phantom and Jaguar</vt:lpstr>
      <vt:lpstr>Enriquetta Cup</vt:lpstr>
      <vt:lpstr>Martin Byrne &amp; Team Jaguar </vt:lpstr>
      <vt:lpstr>Enriquetta Cup</vt:lpstr>
      <vt:lpstr>Viking</vt:lpstr>
      <vt:lpstr>Enriquetta Cup</vt:lpstr>
      <vt:lpstr> Causeway Trophy </vt:lpstr>
      <vt:lpstr>Causeway Trophy</vt:lpstr>
      <vt:lpstr>Causeway Trophy</vt:lpstr>
      <vt:lpstr>Causeway Trophy</vt:lpstr>
      <vt:lpstr>Causeway Trophy</vt:lpstr>
      <vt:lpstr>Youth Trophy</vt:lpstr>
      <vt:lpstr>Youth Trophy</vt:lpstr>
      <vt:lpstr>RSGYC Tornado Ribs</vt:lpstr>
      <vt:lpstr>Youth Trophy</vt:lpstr>
      <vt:lpstr>Youth Trophy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Royal St. George Yacht Club</dc:title>
  <dc:creator>Sailing Manager</dc:creator>
  <cp:lastModifiedBy>Sailing</cp:lastModifiedBy>
  <cp:revision>200</cp:revision>
  <dcterms:created xsi:type="dcterms:W3CDTF">2017-02-27T14:29:07Z</dcterms:created>
  <dcterms:modified xsi:type="dcterms:W3CDTF">2017-03-10T12:59:55Z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TC100690501033</vt:lpwstr>
  </property>
</Properties>
</file>